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2"/>
  </p:notesMasterIdLst>
  <p:handoutMasterIdLst>
    <p:handoutMasterId r:id="rId23"/>
  </p:handoutMasterIdLst>
  <p:sldIdLst>
    <p:sldId id="257" r:id="rId3"/>
    <p:sldId id="304" r:id="rId4"/>
    <p:sldId id="258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70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58B78B2-DCB7-6E13-5833-918FA9CC08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(312)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4B6A85-AFCD-1F6D-7C17-D7E5BFA51B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6/1/2022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29CE-CF17-8D80-B5EF-1388739FE0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F220EC-6534-0F6C-73F4-94FA353639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CC9102C-2059-452C-BD8E-8E8F102CE324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10179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(312)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6/1/2022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5B0688A-BFF5-4AF5-87E6-A632C979C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158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66612">
              <a:defRPr/>
            </a:pPr>
            <a:fld id="{1B513C5A-1D9D-470F-BE2F-8BD0D30A0A70}" type="slidenum">
              <a:rPr lang="en-US">
                <a:solidFill>
                  <a:prstClr val="black"/>
                </a:solidFill>
                <a:latin typeface="Calibri"/>
              </a:rPr>
              <a:pPr defTabSz="966612">
                <a:defRPr/>
              </a:pPr>
              <a:t>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64642D-034A-99CF-6331-0F229EB59EC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598B46-5734-7933-9E7D-A4F502D2941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EC0A09B-0B0E-4B93-D868-DE26E29CDBC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(312)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C78C4-33BC-4730-B82D-6408FEBCAB66}" type="datetime1">
              <a:rPr lang="en-US" smtClean="0"/>
              <a:t>6/3/2022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7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1F19-38BB-4C5A-A065-43862892B394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0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041-E503-40F5-9775-5962F9795F2E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24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C78C4-33BC-4730-B82D-6408FEBCAB66}" type="datetime1">
              <a:rPr lang="en-US" smtClean="0"/>
              <a:pPr/>
              <a:t>6/3/2022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36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6330-D8DA-43C1-B4F9-B4DD4149E6BA}" type="datetime1">
              <a:rPr lang="en-US" smtClean="0">
                <a:solidFill>
                  <a:prstClr val="black"/>
                </a:solidFill>
              </a:rPr>
              <a:pPr/>
              <a:t>6/3/2022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71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AE74-005F-4F64-9A5A-32B8A61DB5BF}" type="datetime1">
              <a:rPr lang="en-US" smtClean="0">
                <a:solidFill>
                  <a:prstClr val="white"/>
                </a:solidFill>
              </a:rPr>
              <a:pPr/>
              <a:t>6/3/2022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1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AC0-6A44-4376-B2E1-2173DF260023}" type="datetime1">
              <a:rPr lang="en-US" smtClean="0">
                <a:solidFill>
                  <a:prstClr val="white"/>
                </a:solidFill>
              </a:rPr>
              <a:pPr/>
              <a:t>6/3/2022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69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2A05-7120-49B7-921B-384341A47822}" type="datetime1">
              <a:rPr lang="en-US" smtClean="0">
                <a:solidFill>
                  <a:prstClr val="black"/>
                </a:solidFill>
              </a:rPr>
              <a:pPr/>
              <a:t>6/3/2022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69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6CEA-55BF-4CC1-AFBA-9A0696F20DEC}" type="datetime1">
              <a:rPr lang="en-US" smtClean="0">
                <a:solidFill>
                  <a:prstClr val="white"/>
                </a:solidFill>
              </a:rPr>
              <a:pPr/>
              <a:t>6/3/2022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1694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25E2-2BC5-4EE7-B9F3-322F69954255}" type="datetime1">
              <a:rPr lang="en-US" smtClean="0">
                <a:solidFill>
                  <a:prstClr val="black"/>
                </a:solidFill>
              </a:rPr>
              <a:pPr/>
              <a:t>6/3/2022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8247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9488F12-AA44-45C9-A74F-7EABA3E501E7}" type="datetime1">
              <a:rPr lang="en-US" smtClean="0">
                <a:solidFill>
                  <a:prstClr val="black"/>
                </a:solidFill>
              </a:rPr>
              <a:pPr/>
              <a:t>6/3/2022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318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B6330-D8DA-43C1-B4F9-B4DD4149E6BA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013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582F0-B801-47D6-A2C8-32139EFEE850}" type="datetime1">
              <a:rPr lang="en-US" smtClean="0">
                <a:solidFill>
                  <a:prstClr val="white"/>
                </a:solidFill>
              </a:rPr>
              <a:pPr/>
              <a:t>6/3/2022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7684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1F19-38BB-4C5A-A065-43862892B394}" type="datetime1">
              <a:rPr lang="en-US" smtClean="0">
                <a:solidFill>
                  <a:prstClr val="black"/>
                </a:solidFill>
              </a:rPr>
              <a:pPr/>
              <a:t>6/3/2022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876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041-E503-40F5-9775-5962F9795F2E}" type="datetime1">
              <a:rPr lang="en-US" smtClean="0">
                <a:solidFill>
                  <a:prstClr val="black"/>
                </a:solidFill>
              </a:rPr>
              <a:pPr/>
              <a:t>6/3/2022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05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AE74-005F-4F64-9A5A-32B8A61DB5BF}" type="datetime1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2710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AC0-6A44-4376-B2E1-2173DF260023}" type="datetime1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62845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2A05-7120-49B7-921B-384341A47822}" type="datetime1">
              <a:rPr lang="en-US" smtClean="0"/>
              <a:t>6/3/2022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56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6CEA-55BF-4CC1-AFBA-9A0696F20DEC}" type="datetime1">
              <a:rPr lang="en-US" smtClean="0"/>
              <a:t>6/3/2022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7745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25E2-2BC5-4EE7-B9F3-322F69954255}" type="datetime1">
              <a:rPr lang="en-US" smtClean="0"/>
              <a:t>6/3/2022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2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9488F12-AA44-45C9-A74F-7EABA3E501E7}" type="datetime1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19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582F0-B801-47D6-A2C8-32139EFEE850}" type="datetime1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83409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F18826-39AC-4515-B84B-B6904E71C265}" type="datetime1">
              <a:rPr lang="en-US" smtClean="0"/>
              <a:t>6/3/2022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8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F18826-39AC-4515-B84B-B6904E71C265}" type="datetime1">
              <a:rPr lang="en-US" smtClean="0">
                <a:solidFill>
                  <a:prstClr val="black"/>
                </a:solidFill>
              </a:rPr>
              <a:pPr/>
              <a:t>6/3/2022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BBBBB4-4022-427B-9D6F-D8642599F70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2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bible-histo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012702"/>
            <a:ext cx="8077200" cy="1569660"/>
          </a:xfr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The Last Week 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Of Jesus’ Life (Part 2)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92333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Matthew 21:12-13; Mark 11:15-19;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Luke 19:45-48; 21:37-38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9A3665-9207-7B86-5EC7-EC6162B91A0C}"/>
              </a:ext>
            </a:extLst>
          </p:cNvPr>
          <p:cNvSpPr txBox="1"/>
          <p:nvPr/>
        </p:nvSpPr>
        <p:spPr>
          <a:xfrm>
            <a:off x="2281238" y="5791200"/>
            <a:ext cx="45815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lang="en-US" sz="40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June 1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,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9" y="975123"/>
            <a:ext cx="8882064" cy="5770811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/>
              <a:t>Jesus cast out those that bought and sold in the temple.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Jesus overthrew the tables of the money changers.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Jesus overthrew the seats of them that sold doves.</a:t>
            </a:r>
          </a:p>
          <a:p>
            <a:pPr>
              <a:spcBef>
                <a:spcPts val="0"/>
              </a:spcBef>
            </a:pPr>
            <a:r>
              <a:rPr lang="en-US" sz="2400" b="1" dirty="0"/>
              <a:t>Jesus would not allow any man to carry vessels through the temple.</a:t>
            </a:r>
          </a:p>
          <a:p>
            <a:pPr>
              <a:spcBef>
                <a:spcPts val="0"/>
              </a:spcBef>
            </a:pPr>
            <a:endParaRPr lang="en-US" sz="2400" b="1" dirty="0"/>
          </a:p>
          <a:p>
            <a:pPr>
              <a:spcBef>
                <a:spcPts val="0"/>
              </a:spcBef>
              <a:buNone/>
            </a:pPr>
            <a:r>
              <a:rPr lang="en-US" sz="2400" b="1" dirty="0"/>
              <a:t>Prophecy: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/>
              <a:t>Isaiah 56:7, </a:t>
            </a:r>
            <a:r>
              <a:rPr lang="en-US" sz="2400" i="1" dirty="0"/>
              <a:t>“even them will I bring to my holy mountain, and make them joyful in my house of prayer: their burnt-offerings and their sacrifices shall be accepted upon mine altar; for my house shall be called </a:t>
            </a:r>
            <a:r>
              <a:rPr lang="en-US" sz="2400" b="1" i="1" dirty="0"/>
              <a:t>a house of prayer </a:t>
            </a:r>
            <a:r>
              <a:rPr lang="en-US" sz="2400" i="1" dirty="0"/>
              <a:t>for all peoples.”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/>
              <a:t>Jeremiah 7:11, </a:t>
            </a:r>
            <a:r>
              <a:rPr lang="en-US" sz="2400" i="1" dirty="0"/>
              <a:t>“Is this house, which is called by my name, become </a:t>
            </a:r>
            <a:r>
              <a:rPr lang="en-US" sz="2400" b="1" i="1" dirty="0"/>
              <a:t>a den of robbers </a:t>
            </a:r>
            <a:r>
              <a:rPr lang="en-US" sz="2400" i="1" dirty="0"/>
              <a:t>in your eyes? Behold, I, even I, have seen it, </a:t>
            </a:r>
            <a:r>
              <a:rPr lang="en-US" sz="2400" i="1" dirty="0" err="1"/>
              <a:t>saith</a:t>
            </a:r>
            <a:r>
              <a:rPr lang="en-US" sz="2400" i="1" dirty="0"/>
              <a:t> Jehovah.”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9862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7514" y="1295400"/>
            <a:ext cx="8555832" cy="3821559"/>
          </a:xfrm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800" b="1" dirty="0"/>
              <a:t>Jesus entered the temple and cast out the merchandisers. Mark 11:15-18; John 2:13-25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3600" b="1" dirty="0"/>
              <a:t>What are we to learn?</a:t>
            </a:r>
          </a:p>
          <a:p>
            <a:pPr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en-US" sz="2800" dirty="0"/>
          </a:p>
          <a:p>
            <a:r>
              <a:rPr lang="en-US" sz="2800" dirty="0"/>
              <a:t>The Lord’s church is not to be a house of merchandise! It is to be a house of prayer, worship, and edification.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384995"/>
          </a:xfrm>
        </p:spPr>
        <p:txBody>
          <a:bodyPr>
            <a:spAutoFit/>
          </a:bodyPr>
          <a:lstStyle/>
          <a:p>
            <a:r>
              <a:rPr lang="en-US" sz="2800" b="1" dirty="0"/>
              <a:t>Jesus and the disciples return to the Mount of Olives (Bethany, Matthew 21:17;</a:t>
            </a:r>
            <a:br>
              <a:rPr lang="en-US" sz="2800" b="1" dirty="0"/>
            </a:br>
            <a:r>
              <a:rPr lang="en-US" sz="2800" b="1" dirty="0"/>
              <a:t>Luke 21:37), in the evening.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Monday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Temple: - LESSONS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099" y="1311644"/>
            <a:ext cx="8700940" cy="4883388"/>
          </a:xfrm>
        </p:spPr>
        <p:txBody>
          <a:bodyPr wrap="square">
            <a:spAutoFit/>
          </a:bodyPr>
          <a:lstStyle/>
          <a:p>
            <a:r>
              <a:rPr lang="en-US" sz="2800" b="1" dirty="0"/>
              <a:t>In the Old Testament:</a:t>
            </a:r>
          </a:p>
          <a:p>
            <a:pPr lvl="1"/>
            <a:r>
              <a:rPr lang="en-US" sz="2400" dirty="0"/>
              <a:t>In the Tabernacle (Exodus 25:8-9;</a:t>
            </a:r>
            <a:br>
              <a:rPr lang="en-US" sz="2400" dirty="0"/>
            </a:br>
            <a:r>
              <a:rPr lang="en-US" sz="2400" dirty="0"/>
              <a:t>Leviticus 26:11-12; Deuteronomy 12:5; 3:1-6).</a:t>
            </a:r>
          </a:p>
          <a:p>
            <a:pPr lvl="1"/>
            <a:r>
              <a:rPr lang="en-US" sz="2400" dirty="0"/>
              <a:t>In the Temple built by Solomon</a:t>
            </a:r>
            <a:br>
              <a:rPr lang="en-US" sz="2400" dirty="0"/>
            </a:br>
            <a:r>
              <a:rPr lang="en-US" sz="2400" dirty="0"/>
              <a:t>(2 Chronicles 7:12-16).</a:t>
            </a:r>
          </a:p>
          <a:p>
            <a:pPr lvl="1"/>
            <a:r>
              <a:rPr lang="en-US" sz="2400" dirty="0"/>
              <a:t>God’s name is recorded there (Exodus 20:24).</a:t>
            </a:r>
          </a:p>
          <a:p>
            <a:r>
              <a:rPr lang="en-US" sz="2800" b="1" dirty="0"/>
              <a:t>In the New Testament</a:t>
            </a:r>
          </a:p>
          <a:p>
            <a:pPr lvl="1"/>
            <a:r>
              <a:rPr lang="en-US" sz="2400" dirty="0"/>
              <a:t>The church is the temple of God. (1 Corinthians 3:9; </a:t>
            </a:r>
            <a:br>
              <a:rPr lang="en-US" sz="2400" dirty="0"/>
            </a:br>
            <a:r>
              <a:rPr lang="en-US" sz="2400" dirty="0"/>
              <a:t>16-17; Ephesians 2:19-22).</a:t>
            </a:r>
          </a:p>
          <a:p>
            <a:pPr lvl="1"/>
            <a:r>
              <a:rPr lang="en-US" sz="2400" dirty="0"/>
              <a:t>Built by Christ. (Matthew 16:18).</a:t>
            </a:r>
          </a:p>
          <a:p>
            <a:pPr lvl="1"/>
            <a:r>
              <a:rPr lang="en-US" sz="2400" dirty="0"/>
              <a:t>God’s name is recorded there. (Revelation 2:13; 3:8; </a:t>
            </a:r>
            <a:br>
              <a:rPr lang="en-US" sz="2400" dirty="0"/>
            </a:br>
            <a:r>
              <a:rPr lang="en-US" sz="2400" dirty="0"/>
              <a:t>Colossians 3:17; Acts 15:17; Ephesians 3:14-15).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38462"/>
            <a:ext cx="79248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Temple -</a:t>
            </a: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Sans Unicode"/>
              </a:rPr>
              <a:t>LESSONS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3654847"/>
          </a:xfrm>
        </p:spPr>
        <p:txBody>
          <a:bodyPr>
            <a:spAutoFit/>
          </a:bodyPr>
          <a:lstStyle/>
          <a:p>
            <a:r>
              <a:rPr lang="en-US" sz="2800" b="1" dirty="0"/>
              <a:t>Must Be Built According To God’s Pattern:</a:t>
            </a:r>
          </a:p>
          <a:p>
            <a:pPr lvl="1"/>
            <a:r>
              <a:rPr lang="en-US" sz="2800" dirty="0"/>
              <a:t>The Old Testament plan</a:t>
            </a:r>
            <a:br>
              <a:rPr lang="en-US" sz="2800" dirty="0"/>
            </a:br>
            <a:r>
              <a:rPr lang="en-US" sz="2800" dirty="0"/>
              <a:t>(1 Chronicles 28:10-19; Exodus 25:40; Hebrews 8:1-5; 1 Corinthians 3:10-15; Psalms 127:1)</a:t>
            </a:r>
          </a:p>
          <a:p>
            <a:pPr marL="393192" lvl="1" indent="0">
              <a:buNone/>
            </a:pPr>
            <a:endParaRPr lang="en-US" sz="2800" dirty="0"/>
          </a:p>
          <a:p>
            <a:pPr lvl="1"/>
            <a:r>
              <a:rPr lang="en-US" sz="2800" dirty="0"/>
              <a:t>God’s plan for the New Testament church is found in New Testament Scriptures.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419"/>
            <a:ext cx="8229600" cy="1323439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effectLst/>
              </a:rPr>
              <a:t>Christ and the Apostles are the Foundation: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954107"/>
          </a:xfrm>
        </p:spPr>
        <p:txBody>
          <a:bodyPr>
            <a:spAutoFit/>
          </a:bodyPr>
          <a:lstStyle/>
          <a:p>
            <a:r>
              <a:rPr lang="en-US" sz="2800" b="1" dirty="0"/>
              <a:t>The Temple of God, built upon teaching. </a:t>
            </a:r>
            <a:br>
              <a:rPr lang="en-US" sz="2800" b="1" dirty="0"/>
            </a:br>
            <a:r>
              <a:rPr lang="en-US" sz="2800" dirty="0"/>
              <a:t>(1 Corinthians 3:11; Ephesians 2:20).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80" y="158172"/>
            <a:ext cx="8934450" cy="246221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Christians Are Stones Built Together Into the Temple of God: </a:t>
            </a:r>
            <a:br>
              <a:rPr lang="en-US" b="0" dirty="0">
                <a:solidFill>
                  <a:schemeClr val="tx1"/>
                </a:solidFill>
                <a:effectLst/>
              </a:rPr>
            </a:br>
            <a:r>
              <a:rPr lang="en-US" sz="3600" b="0" dirty="0">
                <a:solidFill>
                  <a:schemeClr val="tx1"/>
                </a:solidFill>
                <a:effectLst/>
              </a:rPr>
              <a:t>(Ephesians 2:19-22;</a:t>
            </a:r>
            <a:br>
              <a:rPr lang="en-US" sz="3600" b="0" dirty="0">
                <a:solidFill>
                  <a:schemeClr val="tx1"/>
                </a:solidFill>
                <a:effectLst/>
              </a:rPr>
            </a:br>
            <a:r>
              <a:rPr lang="en-US" sz="3600" b="0" dirty="0">
                <a:solidFill>
                  <a:schemeClr val="tx1"/>
                </a:solidFill>
                <a:effectLst/>
              </a:rPr>
              <a:t>1 Peter 2:5, 6, 9-10).</a:t>
            </a:r>
            <a:endParaRPr lang="en-US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610600" cy="2728952"/>
          </a:xfrm>
        </p:spPr>
        <p:txBody>
          <a:bodyPr>
            <a:spAutoFit/>
          </a:bodyPr>
          <a:lstStyle/>
          <a:p>
            <a:r>
              <a:rPr lang="en-US" sz="2800" dirty="0"/>
              <a:t>Unbelievers and disobedient cannot be stones. (1 Peter 2:7-8)</a:t>
            </a:r>
          </a:p>
          <a:p>
            <a:r>
              <a:rPr lang="en-US" sz="2800" dirty="0"/>
              <a:t>The strength of the building depends on stones being securely cemented and built together in peace and love.</a:t>
            </a:r>
            <a:br>
              <a:rPr lang="en-US" sz="2800" dirty="0"/>
            </a:br>
            <a:r>
              <a:rPr lang="en-US" sz="2800" dirty="0"/>
              <a:t>(Ephesians 2:21-22; Ephesians 4:1-3, 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4419"/>
            <a:ext cx="8229600" cy="1323439"/>
          </a:xfrm>
          <a:noFill/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effectLst/>
              </a:rPr>
              <a:t>The Church Is A Spiritual Temple With A Spiritual Mission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1328"/>
            <a:ext cx="8229600" cy="2877711"/>
          </a:xfrm>
        </p:spPr>
        <p:txBody>
          <a:bodyPr>
            <a:spAutoFit/>
          </a:bodyPr>
          <a:lstStyle/>
          <a:p>
            <a:r>
              <a:rPr lang="en-US" sz="3200" b="1" dirty="0">
                <a:effectLst/>
              </a:rPr>
              <a:t>The Church is the spiritual house of God. 1 Peter. 2:5</a:t>
            </a:r>
          </a:p>
          <a:p>
            <a:pPr lvl="1"/>
            <a:r>
              <a:rPr lang="en-US" sz="2800" dirty="0">
                <a:effectLst/>
              </a:rPr>
              <a:t>It is the family of God built by Christ.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Matthew. 16:18; Acts 20:28</a:t>
            </a:r>
          </a:p>
          <a:p>
            <a:pPr lvl="1"/>
            <a:r>
              <a:rPr lang="en-US" sz="2800" dirty="0">
                <a:effectLst/>
              </a:rPr>
              <a:t>It is the spiritual body of saved people. Acts 2:47; Ephesians 5:23-27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4207" y="123300"/>
            <a:ext cx="8314441" cy="1323439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effectLst/>
              </a:rPr>
              <a:t>What The Mission Of The Church</a:t>
            </a:r>
            <a:br>
              <a:rPr lang="en-US" sz="4000" dirty="0">
                <a:solidFill>
                  <a:schemeClr val="tx1"/>
                </a:solidFill>
                <a:effectLst/>
              </a:rPr>
            </a:br>
            <a:r>
              <a:rPr lang="en-US" sz="4000" dirty="0">
                <a:solidFill>
                  <a:schemeClr val="tx1"/>
                </a:solidFill>
                <a:effectLst/>
              </a:rPr>
              <a:t>Is Not: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072910"/>
          </a:xfrm>
        </p:spPr>
        <p:txBody>
          <a:bodyPr wrap="square">
            <a:spAutoFit/>
          </a:bodyPr>
          <a:lstStyle/>
          <a:p>
            <a:r>
              <a:rPr lang="en-US" b="1" u="sng" dirty="0"/>
              <a:t>Political</a:t>
            </a:r>
            <a:r>
              <a:rPr lang="en-US" b="1" dirty="0"/>
              <a:t> …</a:t>
            </a:r>
          </a:p>
          <a:p>
            <a:pPr lvl="1"/>
            <a:r>
              <a:rPr lang="en-US" sz="2800" dirty="0">
                <a:effectLst/>
              </a:rPr>
              <a:t>The kingdom of Christ is not an earthly political force. John 18:33-38</a:t>
            </a:r>
          </a:p>
          <a:p>
            <a:pPr lvl="1"/>
            <a:r>
              <a:rPr lang="en-US" sz="2800" dirty="0">
                <a:effectLst/>
              </a:rPr>
              <a:t>God ordained civil government to meet all such issues. Romans 13:1-7; 1 Peter 2:13-17</a:t>
            </a:r>
          </a:p>
          <a:p>
            <a:pPr>
              <a:buFont typeface="Wingdings" pitchFamily="2" charset="2"/>
              <a:buNone/>
            </a:pPr>
            <a:endParaRPr lang="en-US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b="1" dirty="0">
                <a:effectLst/>
              </a:rPr>
              <a:t>Although individual Christians are subject to the powers that be, the church and state are distinct in mission and separate in function.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088299"/>
          </a:xfrm>
        </p:spPr>
        <p:txBody>
          <a:bodyPr>
            <a:spAutoFit/>
          </a:bodyPr>
          <a:lstStyle/>
          <a:p>
            <a:r>
              <a:rPr lang="en-US" b="1" u="sng" dirty="0"/>
              <a:t>Economical</a:t>
            </a:r>
            <a:r>
              <a:rPr lang="en-US" b="1" dirty="0"/>
              <a:t> </a:t>
            </a:r>
            <a:r>
              <a:rPr lang="en-US" dirty="0">
                <a:effectLst/>
              </a:rPr>
              <a:t>…</a:t>
            </a:r>
          </a:p>
          <a:p>
            <a:pPr lvl="1"/>
            <a:r>
              <a:rPr lang="en-US" sz="2800" dirty="0">
                <a:effectLst/>
              </a:rPr>
              <a:t>Only evil men make </a:t>
            </a:r>
            <a:r>
              <a:rPr lang="en-US" sz="2800" i="1" dirty="0">
                <a:effectLst/>
              </a:rPr>
              <a:t>“godliness a way of gain,” </a:t>
            </a:r>
            <a:r>
              <a:rPr lang="en-US" sz="2800" dirty="0">
                <a:effectLst/>
              </a:rPr>
              <a:t>1 Timothy 6:5</a:t>
            </a:r>
          </a:p>
          <a:p>
            <a:pPr lvl="1"/>
            <a:r>
              <a:rPr lang="en-US" sz="2800" dirty="0">
                <a:effectLst/>
              </a:rPr>
              <a:t>God gave the church a pattern by which to finance its work, 1 Corinthians 16:1-2; 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2 Corinthians 9:7</a:t>
            </a:r>
          </a:p>
          <a:p>
            <a:pPr>
              <a:buFont typeface="Wingdings" pitchFamily="2" charset="2"/>
              <a:buNone/>
            </a:pPr>
            <a:endParaRPr lang="en-US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b="1" dirty="0"/>
              <a:t>Farming, manufacturing, or merchandising is simply not the function of the church.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D6ADC74-8035-38F5-AABB-7062CE8CCF1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24207" y="123300"/>
            <a:ext cx="8314441" cy="1323439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effectLst/>
              </a:rPr>
              <a:t>What The Mission Of The Church</a:t>
            </a:r>
            <a:br>
              <a:rPr lang="en-US" sz="4000" dirty="0">
                <a:solidFill>
                  <a:schemeClr val="tx1"/>
                </a:solidFill>
                <a:effectLst/>
              </a:rPr>
            </a:br>
            <a:r>
              <a:rPr lang="en-US" sz="4000" dirty="0">
                <a:solidFill>
                  <a:schemeClr val="tx1"/>
                </a:solidFill>
                <a:effectLst/>
              </a:rPr>
              <a:t>Is Not: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\The Life Of Christ\map_jc_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70013" y="286062"/>
            <a:ext cx="6859587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The Journey To Jerusalem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7155166" y="5448449"/>
            <a:ext cx="1905000" cy="1021556"/>
          </a:xfrm>
          <a:prstGeom prst="wedgeRoundRectCallout">
            <a:avLst>
              <a:gd name="adj1" fmla="val -97055"/>
              <a:gd name="adj2" fmla="val 306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About 1,200 feet below sea level.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343400" y="3733800"/>
            <a:ext cx="2362198" cy="1219200"/>
          </a:xfrm>
          <a:prstGeom prst="wedgeRoundRectCallout">
            <a:avLst>
              <a:gd name="adj1" fmla="val 26473"/>
              <a:gd name="adj2" fmla="val 1559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Healed two blind men, visited Zacchaeus.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Luke 18:35-19:10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77182" y="1905000"/>
            <a:ext cx="4194817" cy="990600"/>
          </a:xfrm>
          <a:prstGeom prst="wedgeRoundRectCallout">
            <a:avLst>
              <a:gd name="adj1" fmla="val 61207"/>
              <a:gd name="adj2" fmla="val 1226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Samaritans refuse to receive Jesus.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Matthew 19:1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Samaritan Healed. Luke 17:11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949183" y="1518167"/>
            <a:ext cx="3817634" cy="715089"/>
          </a:xfrm>
          <a:prstGeom prst="wedgeRoundRectCallout">
            <a:avLst>
              <a:gd name="adj1" fmla="val 2493"/>
              <a:gd name="adj2" fmla="val 2764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Crossed into the region beyond Jordan. Matthew 19:1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62000" y="3718322"/>
            <a:ext cx="3352800" cy="1021556"/>
          </a:xfrm>
          <a:prstGeom prst="wedgeRoundRectCallout">
            <a:avLst>
              <a:gd name="adj1" fmla="val 65006"/>
              <a:gd name="adj2" fmla="val 2250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Stopped in Bethany.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Rested on the Sabbath day.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John 12:1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39650"/>
          </a:xfrm>
        </p:spPr>
        <p:txBody>
          <a:bodyPr>
            <a:spAutoFit/>
          </a:bodyPr>
          <a:lstStyle/>
          <a:p>
            <a:r>
              <a:rPr lang="en-US" b="1" dirty="0"/>
              <a:t>Preparation:</a:t>
            </a:r>
          </a:p>
          <a:p>
            <a:pPr>
              <a:buNone/>
            </a:pPr>
            <a:r>
              <a:rPr lang="en-US" dirty="0"/>
              <a:t>Secures the colt. Matthew 21:1-7</a:t>
            </a:r>
          </a:p>
          <a:p>
            <a:r>
              <a:rPr lang="en-US" b="1" dirty="0"/>
              <a:t>The Procession Into The City.</a:t>
            </a:r>
          </a:p>
          <a:p>
            <a:pPr lvl="1">
              <a:buNone/>
            </a:pPr>
            <a:r>
              <a:rPr lang="en-US" dirty="0"/>
              <a:t>Multitude spread their garments on the road. </a:t>
            </a:r>
            <a:br>
              <a:rPr lang="en-US" dirty="0"/>
            </a:br>
            <a:r>
              <a:rPr lang="en-US" dirty="0"/>
              <a:t>Matthew 21:8</a:t>
            </a:r>
          </a:p>
          <a:p>
            <a:r>
              <a:rPr lang="en-US" sz="2800" b="1" dirty="0"/>
              <a:t>Shouts Of The People As Jesus Entered</a:t>
            </a:r>
            <a:r>
              <a:rPr lang="en-US" dirty="0"/>
              <a:t>.</a:t>
            </a:r>
            <a:r>
              <a:rPr lang="en-US" i="1" dirty="0"/>
              <a:t> </a:t>
            </a:r>
            <a:r>
              <a:rPr lang="en-US" dirty="0"/>
              <a:t>Mark 11:9-10, </a:t>
            </a:r>
            <a:r>
              <a:rPr lang="en-US" i="1" dirty="0"/>
              <a:t>“</a:t>
            </a:r>
            <a:r>
              <a:rPr lang="en-US" sz="2800" i="1" dirty="0"/>
              <a:t>Blessed (is) the kingdom that cometh, (the kingdom) of our father David: </a:t>
            </a:r>
            <a:r>
              <a:rPr lang="en-US" i="1" dirty="0"/>
              <a:t>Hosanna in the highest.”</a:t>
            </a:r>
            <a:endParaRPr lang="en-US" dirty="0"/>
          </a:p>
          <a:p>
            <a:pPr lvl="1"/>
            <a:r>
              <a:rPr lang="en-US" dirty="0"/>
              <a:t>My kingdom is not of this world. John 18:36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65298"/>
          </a:xfrm>
        </p:spPr>
        <p:txBody>
          <a:bodyPr>
            <a:spAutoFit/>
          </a:bodyPr>
          <a:lstStyle/>
          <a:p>
            <a:r>
              <a:rPr lang="en-US" sz="2800" b="1" dirty="0"/>
              <a:t>The Response Of The Pharisees. </a:t>
            </a:r>
          </a:p>
          <a:p>
            <a:pPr>
              <a:buNone/>
            </a:pPr>
            <a:r>
              <a:rPr lang="en-US" dirty="0"/>
              <a:t>Luke 19:39-40, </a:t>
            </a:r>
            <a:r>
              <a:rPr lang="en-US" i="1" dirty="0"/>
              <a:t>“Teacher, rebuke Your disciples.”</a:t>
            </a:r>
          </a:p>
          <a:p>
            <a:pPr>
              <a:buNone/>
            </a:pPr>
            <a:r>
              <a:rPr lang="en-US" dirty="0"/>
              <a:t>Matthew 21:14-15, </a:t>
            </a:r>
            <a:r>
              <a:rPr lang="en-US" i="1" dirty="0"/>
              <a:t>“And the blind and the lame came to him in the temple; and he healed them. But when the chief priests and the scribes saw the wonderful things that he did, and the children that were crying in the temple and saying, </a:t>
            </a:r>
            <a:r>
              <a:rPr lang="en-US" b="1" i="1" dirty="0"/>
              <a:t>Hosanna to the son of David; </a:t>
            </a:r>
            <a:r>
              <a:rPr lang="en-US" i="1" dirty="0"/>
              <a:t>they were </a:t>
            </a:r>
            <a:r>
              <a:rPr lang="en-US" b="1" i="1" dirty="0"/>
              <a:t>moved with indignation</a:t>
            </a:r>
            <a:r>
              <a:rPr lang="en-US" i="1" dirty="0"/>
              <a:t>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8" y="1191703"/>
            <a:ext cx="8956470" cy="5109091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b="1" dirty="0"/>
              <a:t>Prophecy of Jesus.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/>
              <a:t>Luke 19:41-44, </a:t>
            </a:r>
            <a:r>
              <a:rPr lang="en-US" sz="2400" i="1" dirty="0"/>
              <a:t>“And when he drew nigh, he saw the city and </a:t>
            </a:r>
            <a:r>
              <a:rPr lang="en-US" sz="2400" b="1" i="1" dirty="0"/>
              <a:t>wept over it, </a:t>
            </a:r>
            <a:r>
              <a:rPr lang="en-US" sz="2400" i="1" dirty="0"/>
              <a:t>saying, </a:t>
            </a:r>
            <a:r>
              <a:rPr lang="en-US" sz="3200" b="1" i="1" dirty="0"/>
              <a:t>If thou hadst known</a:t>
            </a:r>
            <a:r>
              <a:rPr lang="en-US" sz="2800" i="1" dirty="0"/>
              <a:t> </a:t>
            </a:r>
            <a:r>
              <a:rPr lang="en-US" sz="2400" i="1" dirty="0"/>
              <a:t>in this day, even thou, the things which belong unto peace! </a:t>
            </a:r>
            <a:r>
              <a:rPr lang="en-US" sz="2400" b="1" i="1" dirty="0"/>
              <a:t>but now they are hid from </a:t>
            </a:r>
            <a:r>
              <a:rPr lang="en-US" sz="2400" b="1" i="1" dirty="0" err="1"/>
              <a:t>thine</a:t>
            </a:r>
            <a:r>
              <a:rPr lang="en-US" sz="2400" b="1" i="1" dirty="0"/>
              <a:t> eyes. For the days shall come upon thee, </a:t>
            </a:r>
            <a:r>
              <a:rPr lang="en-US" sz="2400" i="1" dirty="0"/>
              <a:t>when </a:t>
            </a:r>
            <a:r>
              <a:rPr lang="en-US" sz="2400" b="1" i="1" dirty="0" err="1"/>
              <a:t>thine</a:t>
            </a:r>
            <a:r>
              <a:rPr lang="en-US" sz="2400" b="1" i="1" dirty="0"/>
              <a:t> enemies shall cast up a bank about thee, and compass thee round, and keep thee in on every side, and shall dash thee to the ground, and thy children within thee; and they shall not leave in thee one stone upon another; because </a:t>
            </a:r>
            <a:r>
              <a:rPr lang="en-US" sz="3200" b="1" i="1" dirty="0"/>
              <a:t>thou </a:t>
            </a:r>
            <a:r>
              <a:rPr lang="en-US" sz="3200" b="1" i="1" dirty="0" err="1"/>
              <a:t>knewest</a:t>
            </a:r>
            <a:r>
              <a:rPr lang="en-US" sz="3200" b="1" i="1" dirty="0"/>
              <a:t> not </a:t>
            </a:r>
            <a:r>
              <a:rPr lang="en-US" sz="2400" b="1" i="1" dirty="0"/>
              <a:t>the time of thy visitation</a:t>
            </a:r>
            <a:r>
              <a:rPr lang="en-US" sz="2400" i="1" dirty="0"/>
              <a:t>.”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b="1" dirty="0"/>
              <a:t>Return to Bethany. </a:t>
            </a:r>
            <a:r>
              <a:rPr lang="en-US" sz="2400" dirty="0"/>
              <a:t>Mark 11:11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Sunday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16566"/>
          </a:xfrm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dirty="0"/>
              <a:t>Overview:</a:t>
            </a:r>
          </a:p>
          <a:p>
            <a:r>
              <a:rPr lang="en-US" dirty="0"/>
              <a:t>Jesus pronounced judgment on the unproductive fig tree. Mark 11:12-14</a:t>
            </a:r>
          </a:p>
          <a:p>
            <a:r>
              <a:rPr lang="en-US" dirty="0"/>
              <a:t>Jesus entered the temple and cast out the merchandisers. Mark 11:15-18</a:t>
            </a:r>
          </a:p>
          <a:p>
            <a:pPr lvl="1"/>
            <a:r>
              <a:rPr lang="en-US" dirty="0"/>
              <a:t>Jesus had cast out the merchandisers early on in his ministry. cf. John 2:13-25</a:t>
            </a:r>
          </a:p>
          <a:p>
            <a:r>
              <a:rPr lang="en-US" dirty="0"/>
              <a:t>Jesus and the disciples return to the mount of olives (Bethany, Matthew 21:17; Luke 21:37), in the evening.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Monday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8" y="1219200"/>
            <a:ext cx="8882064" cy="5421997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en-US" sz="3300" b="1" dirty="0"/>
              <a:t>Jesus Pronounced Judgment on the unproductive fig tree. Mark 11:12-14; </a:t>
            </a:r>
            <a:br>
              <a:rPr lang="en-US" sz="3300" b="1" dirty="0"/>
            </a:br>
            <a:r>
              <a:rPr lang="en-US" sz="3300" b="1" dirty="0"/>
              <a:t>Matthew 21:18-22</a:t>
            </a:r>
          </a:p>
          <a:p>
            <a:r>
              <a:rPr lang="en-US" u="sng" dirty="0"/>
              <a:t>Nature of fig trees</a:t>
            </a:r>
            <a:r>
              <a:rPr lang="en-US" dirty="0"/>
              <a:t>: “On this kind of tree the fruit forms before the leaves and should be full grown before the leaves appear; so this tree, by putting on its foliage before the time for figs, was proclaiming itself superior to all other fig trees. This made it a striking symbol of the hypocrite, who, not content with appearing to be as good as other people, usually puts on the appearance of being a great deal better.” (J.W. McGarvey)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Monday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8" y="1219984"/>
            <a:ext cx="8882064" cy="5555367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dirty="0"/>
              <a:t>Jesus entered the temple and cast out the merchandisers. Mark 11:15-18; John 2:13-25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The temple was more than just one building.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As Jesus came into the courtyards of the temple He grew angry.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As Jews came from all parts of the world to Jerusalem to worship, they were provided sacrifices</a:t>
            </a:r>
            <a:br>
              <a:rPr lang="en-US" sz="2300" dirty="0"/>
            </a:br>
            <a:r>
              <a:rPr lang="en-US" sz="2300" dirty="0"/>
              <a:t>(cf. Numbers 28:16-25).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The authorities were supposedly helping those who had traveled to Jerusalem by providing a place where the necessary sacrifices could be purchased.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Yet, these were taking advantage of the people.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Even those who changed money for that currency used in Judea were taking advantage of those who came to worship God.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BBB4-4022-427B-9D6F-D8642599F7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Monday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4339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662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638800" y="6488668"/>
            <a:ext cx="3651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  <a:hlinkClick r:id="rId4"/>
              </a:rPr>
              <a:t>http://www.bible-history.com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1320</Words>
  <Application>Microsoft Office PowerPoint</Application>
  <PresentationFormat>On-screen Show (4:3)</PresentationFormat>
  <Paragraphs>110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Theme16</vt:lpstr>
      <vt:lpstr>1_Theme16</vt:lpstr>
      <vt:lpstr>The Last Week  Of Jesus’ Life (Part 2)</vt:lpstr>
      <vt:lpstr>The Journey To Jerusalem</vt:lpstr>
      <vt:lpstr>Sunday</vt:lpstr>
      <vt:lpstr>Sunday</vt:lpstr>
      <vt:lpstr>Sunday</vt:lpstr>
      <vt:lpstr>Monday</vt:lpstr>
      <vt:lpstr>Monday</vt:lpstr>
      <vt:lpstr>Monday</vt:lpstr>
      <vt:lpstr>PowerPoint Presentation</vt:lpstr>
      <vt:lpstr>Monday</vt:lpstr>
      <vt:lpstr>Monday</vt:lpstr>
      <vt:lpstr>Monday</vt:lpstr>
      <vt:lpstr>The Temple: - LESSONS</vt:lpstr>
      <vt:lpstr>The Temple -LESSONS</vt:lpstr>
      <vt:lpstr>Christ and the Apostles are the Foundation:</vt:lpstr>
      <vt:lpstr>Christians Are Stones Built Together Into the Temple of God:  (Ephesians 2:19-22; 1 Peter 2:5, 6, 9-10).</vt:lpstr>
      <vt:lpstr>The Church Is A Spiritual Temple With A Spiritual Mission</vt:lpstr>
      <vt:lpstr>What The Mission Of The Church Is Not:</vt:lpstr>
      <vt:lpstr>What The Mission Of The Church Is Not: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19- The Last Week Of Jesus’ Life (1A)</dc:title>
  <dc:creator>mgalloway2715@gmail.com</dc:creator>
  <cp:lastModifiedBy>Richard Lidh</cp:lastModifiedBy>
  <cp:revision>22</cp:revision>
  <cp:lastPrinted>2022-06-03T21:12:01Z</cp:lastPrinted>
  <dcterms:created xsi:type="dcterms:W3CDTF">2022-06-01T16:42:52Z</dcterms:created>
  <dcterms:modified xsi:type="dcterms:W3CDTF">2022-06-03T21:12:19Z</dcterms:modified>
</cp:coreProperties>
</file>